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howGuides="1">
      <p:cViewPr varScale="1">
        <p:scale>
          <a:sx n="57" d="100"/>
          <a:sy n="57" d="100"/>
        </p:scale>
        <p:origin x="1284" y="4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06.07.2025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 fontScale="90000"/>
          </a:bodyPr>
          <a:lstStyle/>
          <a:p>
            <a:r>
              <a:rPr lang="pl-PL" sz="2200" dirty="0"/>
              <a:t>Tytuł prezentacji:</a:t>
            </a:r>
            <a:br>
              <a:rPr lang="pl-PL" sz="2200" dirty="0"/>
            </a:br>
            <a:r>
              <a:rPr lang="pl-PL" sz="2200" dirty="0"/>
              <a:t>Jakie akty prawne i dokumenty strategiczne regulują działalność organizacji wg zasad zrównoważonego rozwoju?</a:t>
            </a:r>
            <a:br>
              <a:rPr lang="pl-PL" dirty="0"/>
            </a:br>
            <a:r>
              <a:rPr lang="pl-PL" sz="120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smtClean="0"/>
              <a:t>06.07.2025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04D025-FF6B-36DF-7C00-552D7DCC0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QUIZ – Pytanie 5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47BFE07-A370-AD5E-7B35-27AF52FE3C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600" dirty="0"/>
              <a:t>Który dokument ma zastosowanie </a:t>
            </a:r>
            <a:r>
              <a:rPr lang="pl-PL" sz="2600" u="sng" dirty="0"/>
              <a:t>wyłącznie</a:t>
            </a:r>
            <a:r>
              <a:rPr lang="pl-PL" sz="2600" dirty="0"/>
              <a:t> na terenie Dolnego Śląska?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pl-PL" sz="2600" b="1" dirty="0">
                <a:solidFill>
                  <a:schemeClr val="accent4"/>
                </a:solidFill>
              </a:rPr>
              <a:t>Krajowy Plan na rzecz Energii i Klimatu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pl-PL" sz="2600" b="1" dirty="0">
                <a:solidFill>
                  <a:schemeClr val="accent4"/>
                </a:solidFill>
              </a:rPr>
              <a:t>Agenda ONZ 2030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pl-PL" sz="2600" b="1" dirty="0">
                <a:solidFill>
                  <a:schemeClr val="accent4"/>
                </a:solidFill>
              </a:rPr>
              <a:t>Strategia Rozwoju Województwa Dolnośląskiego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pl-PL" sz="2600" b="1" dirty="0">
                <a:solidFill>
                  <a:schemeClr val="accent4"/>
                </a:solidFill>
              </a:rPr>
              <a:t>Europejski Zielony Ład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1D2625D-035F-5CE5-74EE-CA7C83B927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30748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D295DEC-AC3C-4911-10AF-1EF66D99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POJĘCIA DO ZAPAMIĘTANIA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313FE5E-6EBF-4D9B-129C-B98AA950E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600" b="1" dirty="0" err="1">
                <a:solidFill>
                  <a:schemeClr val="accent4"/>
                </a:solidFill>
              </a:rPr>
              <a:t>Zrównoważony</a:t>
            </a:r>
            <a:r>
              <a:rPr lang="en-US" sz="2600" b="1" dirty="0">
                <a:solidFill>
                  <a:schemeClr val="accent4"/>
                </a:solidFill>
              </a:rPr>
              <a:t> </a:t>
            </a:r>
            <a:r>
              <a:rPr lang="en-US" sz="2600" b="1" dirty="0" err="1">
                <a:solidFill>
                  <a:schemeClr val="accent4"/>
                </a:solidFill>
              </a:rPr>
              <a:t>rozwój</a:t>
            </a:r>
            <a:endParaRPr lang="pl-PL" sz="2600" b="1" dirty="0">
              <a:solidFill>
                <a:schemeClr val="accent4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600" b="1" dirty="0">
                <a:solidFill>
                  <a:schemeClr val="accent4"/>
                </a:solidFill>
              </a:rPr>
              <a:t>Agenda 2030</a:t>
            </a:r>
            <a:endParaRPr lang="pl-PL" sz="2600" b="1" dirty="0">
              <a:solidFill>
                <a:schemeClr val="accent4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600" b="1" dirty="0">
                <a:solidFill>
                  <a:schemeClr val="accent4"/>
                </a:solidFill>
              </a:rPr>
              <a:t>EMAS</a:t>
            </a:r>
            <a:endParaRPr lang="pl-PL" sz="2600" b="1" dirty="0">
              <a:solidFill>
                <a:schemeClr val="accent4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600" b="1" dirty="0">
                <a:solidFill>
                  <a:schemeClr val="accent4"/>
                </a:solidFill>
              </a:rPr>
              <a:t>ISO 14001</a:t>
            </a:r>
            <a:endParaRPr lang="pl-PL" sz="2600" b="1" dirty="0">
              <a:solidFill>
                <a:schemeClr val="accent4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600" b="1" dirty="0">
                <a:solidFill>
                  <a:schemeClr val="accent4"/>
                </a:solidFill>
              </a:rPr>
              <a:t>CSR</a:t>
            </a:r>
            <a:endParaRPr lang="pl-PL" sz="2600" b="1" dirty="0">
              <a:solidFill>
                <a:schemeClr val="accent4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600" b="1" dirty="0">
                <a:solidFill>
                  <a:schemeClr val="accent4"/>
                </a:solidFill>
              </a:rPr>
              <a:t>GOZ</a:t>
            </a:r>
            <a:endParaRPr lang="pl-PL" sz="2600" b="1" dirty="0">
              <a:solidFill>
                <a:schemeClr val="accent4"/>
              </a:solidFill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EF9C267-213F-BE0A-89A4-59202372D8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92007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Pytania do dyskusji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30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 rozumiecie pod pojęciem rozwoju?</a:t>
            </a:r>
          </a:p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30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 sprawia, że rozwój możemy nazywać „zrównoważonym”?</a:t>
            </a:r>
          </a:p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30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Jakie znacie przykłady działań na rzecz zrównoważonego rozwoju w turystyce?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Czy zauważacie działania ekologiczne w hotelach, restauracjach, czy atrakcjach turystycznych?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06.07.2025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A20A50-C1CE-E58C-35B0-E054A3B26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AA1BA918-0E7E-D079-9F44-D975D3BCD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Najważniejsze akty prawne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586804B3-B7FD-A881-1EE3-4E1B07FA08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30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Agenda 2030 (ONZ): 17 Celów Zrównoważonego Rozwoju</a:t>
            </a:r>
          </a:p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30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Europejski Zielony Ład: neutralność klimatyczna do 2050 r.</a:t>
            </a:r>
          </a:p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30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Polityka Ekologiczna Państwa 2030: ochrona środowiska w Polsce</a:t>
            </a:r>
          </a:p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30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Strategia Rozwoju Województwa Dolnośląskiego 2030: zrównoważona turystyka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5B964B9-3BBB-1185-2F91-4B1ED39F744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06.07.2025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62343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446D29-E3C2-F112-4008-E01EEDA3FC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96EEB769-E080-8A2E-BFDC-D16B0D3C6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Przykłady i studia przypadków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8D357B3B-6AA7-C248-6BD9-492DD24DEB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l-PL" sz="30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Hotel z certyfikatem ISO 14001</a:t>
            </a:r>
          </a:p>
          <a:p>
            <a:pPr marL="514350" lvl="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l-PL" sz="30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Biuro podróży z programem „</a:t>
            </a:r>
            <a:r>
              <a:rPr lang="pl-PL" sz="3000" kern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eco-travel</a:t>
            </a:r>
            <a:r>
              <a:rPr lang="pl-PL" sz="30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”</a:t>
            </a:r>
          </a:p>
          <a:p>
            <a:pPr marL="514350" lvl="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l-PL" sz="30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Schronisko górskie z własnym systemem retencji wody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F3FE1D2-BEAE-B28F-C0AE-759D2869F38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06.07.2025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9839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4C310D-1AB3-FC69-0DB6-D75ADE994A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995CDC97-A5AF-FA3F-78CC-64E3404DC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Zadanie grupowe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894DCE63-B8AE-4ED2-B92C-7C2595BE1E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30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Otrzymujecie zestaw 8 kart z nazwami aktów prawnych i 4 karty z poziomami (globalny, europejski, krajowy, regionalny).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3000" kern="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3000" kern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Waszym zadaniem jest poprawne dopasowanie każdego aktu prawnego do poziomu, którego dotyczy. 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3302860-3CFF-E2D1-6D25-A658AC1A006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smtClean="0"/>
              <a:t>06.07.2025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60638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43A8F3B-268E-F31D-9C93-D3F19C2DE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QUIZ – Pytanie 1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31BF341-E897-AE69-5417-8CE5C95EB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800" dirty="0"/>
              <a:t>Który dokument zawiera 17 Celów Zrównoważonego Rozwoju?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800" b="1" dirty="0">
                <a:solidFill>
                  <a:schemeClr val="accent4"/>
                </a:solidFill>
              </a:rPr>
              <a:t>Europejski Zielony Ład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800" b="1" dirty="0">
                <a:solidFill>
                  <a:schemeClr val="accent4"/>
                </a:solidFill>
              </a:rPr>
              <a:t>Agenda 2030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800" b="1" dirty="0">
                <a:solidFill>
                  <a:schemeClr val="accent4"/>
                </a:solidFill>
              </a:rPr>
              <a:t>Strategia Rozwoju Województwa Dolnośląskiego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800" b="1" dirty="0">
                <a:solidFill>
                  <a:schemeClr val="accent4"/>
                </a:solidFill>
              </a:rPr>
              <a:t>ISO 14001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1367177-97B4-B64A-DA80-EBF564228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68318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D14DFB-DE5E-E39A-7FD6-9CDB754E6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QUIZ – Pytanie 2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B379274-CBEB-E322-3947-5383BD6442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EMAS to: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accent4"/>
                </a:solidFill>
              </a:rPr>
              <a:t>System raportowania finansowego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accent4"/>
                </a:solidFill>
              </a:rPr>
              <a:t>Europejski program dotacyjny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accent4"/>
                </a:solidFill>
              </a:rPr>
              <a:t>System </a:t>
            </a:r>
            <a:r>
              <a:rPr lang="pl-PL" sz="2600" b="1" dirty="0" err="1">
                <a:solidFill>
                  <a:schemeClr val="accent4"/>
                </a:solidFill>
              </a:rPr>
              <a:t>ekozarządzania</a:t>
            </a:r>
            <a:r>
              <a:rPr lang="pl-PL" sz="2600" b="1" dirty="0">
                <a:solidFill>
                  <a:schemeClr val="accent4"/>
                </a:solidFill>
              </a:rPr>
              <a:t> i audytu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accent4"/>
                </a:solidFill>
              </a:rPr>
              <a:t>Organizacja pozarządowa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DBFFADD-C653-A6B3-E562-83CA24C5AC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06566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77B8B58-3B00-F19D-6A4A-48C08010A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QUIZ – Pytanie 3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6F6E0AB-BB9E-F1F2-43EE-6BE2A6DA4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600" dirty="0"/>
              <a:t>Który poziom prawny obejmuje „Strategię na rzecz Odpowiedzialnego Rozwoju”?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pl-PL" sz="2600" b="1" dirty="0">
                <a:solidFill>
                  <a:schemeClr val="accent4"/>
                </a:solidFill>
              </a:rPr>
              <a:t>Globalny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pl-PL" sz="2600" b="1" dirty="0">
                <a:solidFill>
                  <a:schemeClr val="accent4"/>
                </a:solidFill>
              </a:rPr>
              <a:t>Krajowy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pl-PL" sz="2600" b="1" dirty="0">
                <a:solidFill>
                  <a:schemeClr val="accent4"/>
                </a:solidFill>
              </a:rPr>
              <a:t>Regionalny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pl-PL" sz="2600" b="1" dirty="0">
                <a:solidFill>
                  <a:schemeClr val="accent4"/>
                </a:solidFill>
              </a:rPr>
              <a:t>Europejski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BB00910-C0B3-D707-501D-150C874591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22126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6DB928-9B8B-E0DE-3173-F87C20D39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QUIZ – Pytanie 4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9C40098-781C-26E3-A065-6E3F73D2D1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Co </a:t>
            </a:r>
            <a:r>
              <a:rPr lang="pl-PL" sz="2600" u="sng" dirty="0"/>
              <a:t>nie jest </a:t>
            </a:r>
            <a:r>
              <a:rPr lang="pl-PL" sz="2600" dirty="0"/>
              <a:t>obowiązkowe dla organizacji turystycznych w Polsce?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accent4"/>
                </a:solidFill>
              </a:rPr>
              <a:t>Przestrzeganie przepisów o ochronie środowiska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accent4"/>
                </a:solidFill>
              </a:rPr>
              <a:t>Posługiwanie się certyfikatem ISO 14001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accent4"/>
                </a:solidFill>
              </a:rPr>
              <a:t>Dostosowanie się do wymagań sanitarnych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accent4"/>
                </a:solidFill>
              </a:rPr>
              <a:t>Prowadzenie segregacji odpadów zgodnie z przepisami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FC9DE73-BAD8-6886-0CBD-9D54125941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2572500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230</TotalTime>
  <Words>344</Words>
  <Application>Microsoft Office PowerPoint</Application>
  <PresentationFormat>Niestandardowy</PresentationFormat>
  <Paragraphs>70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5" baseType="lpstr">
      <vt:lpstr>Arial</vt:lpstr>
      <vt:lpstr>Calibri</vt:lpstr>
      <vt:lpstr>Open Sans</vt:lpstr>
      <vt:lpstr>Motyw pakietu Office</vt:lpstr>
      <vt:lpstr>Tytuł prezentacji: Jakie akty prawne i dokumenty strategiczne regulują działalność organizacji wg zasad zrównoważonego rozwoju? Opracował: Przemysław Żukiewicz</vt:lpstr>
      <vt:lpstr>Pytania do dyskusji</vt:lpstr>
      <vt:lpstr>Najważniejsze akty prawne</vt:lpstr>
      <vt:lpstr>Przykłady i studia przypadków</vt:lpstr>
      <vt:lpstr>Zadanie grupowe</vt:lpstr>
      <vt:lpstr>QUIZ – Pytanie 1</vt:lpstr>
      <vt:lpstr>QUIZ – Pytanie 2</vt:lpstr>
      <vt:lpstr>QUIZ – Pytanie 3</vt:lpstr>
      <vt:lpstr>QUIZ – Pytanie 4</vt:lpstr>
      <vt:lpstr>QUIZ – Pytanie 5</vt:lpstr>
      <vt:lpstr>POJĘCIA DO ZAPAMIĘTANIA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13</cp:revision>
  <dcterms:created xsi:type="dcterms:W3CDTF">2022-06-22T09:40:44Z</dcterms:created>
  <dcterms:modified xsi:type="dcterms:W3CDTF">2025-07-06T15:57:15Z</dcterms:modified>
</cp:coreProperties>
</file>